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6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980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18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635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754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11/30/2021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13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04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918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82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42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977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002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871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69" r:id="rId6"/>
    <p:sldLayoutId id="2147483965" r:id="rId7"/>
    <p:sldLayoutId id="2147483966" r:id="rId8"/>
    <p:sldLayoutId id="2147483967" r:id="rId9"/>
    <p:sldLayoutId id="2147483968" r:id="rId10"/>
    <p:sldLayoutId id="214748397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0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B31BB-F08F-459B-BAFD-92C39AE7F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Cyber Physical system security</a:t>
            </a:r>
            <a:endParaRPr lang="en-IN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DC0AC-8D3F-4B39-8D04-BB2B3F374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524024" cy="1576188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Vikrant Singh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id: 21262315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Freeform: Shape 10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7" name="Freeform: Shape 11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2" name="Picture 3" descr="Abstract background of mesh">
            <a:extLst>
              <a:ext uri="{FF2B5EF4-FFF2-40B4-BE49-F238E27FC236}">
                <a16:creationId xmlns:a16="http://schemas.microsoft.com/office/drawing/2014/main" id="{ADC22649-54DF-4753-AC8C-E42600B4FC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9" r="424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A5D9E91-EFAB-450B-AF34-1A24845E94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6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7"/>
    </mc:Choice>
    <mc:Fallback>
      <p:transition spd="slow" advTm="6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9" name="Rectangle 17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3" name="Freeform: Shape 18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5" name="Freeform: Shape 184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5E5718-451A-4F04-A291-1D442CAE0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0725" y="-253219"/>
            <a:ext cx="4564627" cy="2236764"/>
          </a:xfrm>
        </p:spPr>
        <p:txBody>
          <a:bodyPr anchor="b">
            <a:norm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Cyber-Physical Systems?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95FF813D-D074-463C-954D-B8CEC36134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3"/>
          <a:stretch/>
        </p:blipFill>
        <p:spPr bwMode="auto">
          <a:xfrm>
            <a:off x="16117" y="1326642"/>
            <a:ext cx="6106257" cy="3326649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3E615-C454-43CA-AFC1-485131147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0725" y="2033700"/>
            <a:ext cx="4438506" cy="3939414"/>
          </a:xfrm>
        </p:spPr>
        <p:txBody>
          <a:bodyPr>
            <a:normAutofit fontScale="77500" lnSpcReduction="20000"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Cyber-Physical Systems are defined as interconnected systems or networks which deals with physical outputs and inputs in real-time and are also called CPS.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Some examples are smart grid,                                         autonomous automobile systems, medical monitoring, industrial control systems.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CPS is shown in the image</a:t>
            </a: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1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1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1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673A4E09-607F-4A92-A997-F4B19BE34F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71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37"/>
    </mc:Choice>
    <mc:Fallback>
      <p:transition spd="slow" advTm="43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E14E8-F206-4293-8E8F-F0411479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Threats on CPS.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2E473-0556-4606-B665-A35BC14BF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There can be two types of threats Physical and Cyber threats</a:t>
            </a:r>
            <a:r>
              <a:rPr lang="en-US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Physical threats: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Threats that lead to physical damage to devices in a facility or outdoor devices of the CPS.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Some common Physical threats are Use of injected media, Abuse of privilege, physical damage, 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Stalking, Fake identity and social engineering, CCTV camera interception, Key Hijacking, Physical Breach and any other possible way which cause physical damage to the cyber-physical system can be considered as physical threats.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0BB0BE1-5A51-4087-A4E6-F7B763F63F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430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90"/>
    </mc:Choice>
    <mc:Fallback>
      <p:transition spd="slow" advTm="28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D6198-137E-4D08-9843-CF7953B37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Threats on CPS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035AB-ED8F-401C-AD43-9F095791D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4406576"/>
          </a:xfrm>
        </p:spPr>
        <p:txBody>
          <a:bodyPr>
            <a:normAutofit/>
          </a:bodyPr>
          <a:lstStyle/>
          <a:p>
            <a:pPr marL="285750" indent="-2857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 Threats: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infrastructure and use of multiple devices and different technologies CPS also become vulnerable to several cyber threats/cyber attacks on each architectural layer of the system.</a:t>
            </a:r>
          </a:p>
          <a:p>
            <a:pPr marL="285750" indent="-285750"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Perception Layer attacks/Physical Layer: </a:t>
            </a:r>
          </a:p>
          <a:p>
            <a:pPr marL="34290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nformation disclosure and tracking Differential analysis, energy-exhaustion attacks, deception attacks, robust pole-dynamic attacks, covert and attacks, robust attacks.</a:t>
            </a:r>
          </a:p>
          <a:p>
            <a:pPr marL="342900" indent="-342900" algn="just">
              <a:lnSpc>
                <a:spcPct val="11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Network attacks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Actuator Enablement attacks (AE-attacks), Actuator Disablement attacks (AD-attacks), Sensor Erasure attacks (SE-attacks), and Sensor Insertion attacks (SI-attacks), node-based attacks nodes capturing. False node, node outage path-based DOS.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181496C3-03BE-42A5-A679-69451AEF9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86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24"/>
    </mc:Choice>
    <mc:Fallback>
      <p:transition spd="slow" advTm="35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2A5A-FF7C-49DA-815B-7995A069F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 Cyber Threats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EC7BF-E7ED-4C6D-A786-082A5C29C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transmission layer attacks: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layer is used for dat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transmission between the perception layer and application layer, so it is vulnerable to any attack possible to OSI/TCP network layer.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Some common possible attacks are MIMT(Man in Middle Attack), traffic analysis using packet monitoring tools, black hole, flooding of packets cause DOS/DDOS, trap doors, sinkhole, direction misleading sinkholes, wormholes, wrong path selection, tunnelling and illegal access, routing loops, jamming wireless using jammers. 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702366-189C-477E-89BC-2BF107CBD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21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68"/>
    </mc:Choice>
    <mc:Fallback>
      <p:transition spd="slow" advTm="27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B866-D66C-49C2-AED1-28A5CEB6E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 Cyber Threats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255EA-4F8D-4998-9050-3669DB8B3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8770571" cy="4433081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 Layer attacks: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 this layer possible attack depends on the technology and environment used such as web application and android etc.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</a:rPr>
              <a:t>Some common attacks on this layer are web application attacks like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SQL or MySQL injection, script insertion attacks like Cross-site scripting (XSS) to get user cookies, malicious code insertion,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Common attacks like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buffer and stack overflows and malicious code insertion.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Brute force and Social Engineering attacks password cracking using brute force, dictionary or rainbow tables, phishing and eavesdropping (passive or active). 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78D3C20-B071-4686-A3EA-FBF06D1C5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6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17"/>
    </mc:Choice>
    <mc:Fallback>
      <p:transition spd="slow" advTm="51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1112-F1F2-47D9-8F6F-EEF7F8B8D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Countermeasures against attacks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DB8D1-7EBA-4176-9890-5713E432D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8770571" cy="4327063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Perception layer: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Device data verification using certificates and Encryption, access control, environment monitoring, protective data sharing for the sensor.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Transmission Layer: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things like robust routing protocols, Intrusion detection systems(IDS) and Firewalls, network access control, hop by hop data encryption and authentication and key agreement on the heterogeneous network.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Layer: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end to end encryption, p2p connection, proper authentication and authorization, application-based IDS and firewalls and regular updates of third party extensions.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FF5DB15-0448-43E6-9482-C61026E1A6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52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82"/>
    </mc:Choice>
    <mc:Fallback>
      <p:transition spd="slow" advTm="50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ED1E4-27F7-4DA3-BC52-C3EE7341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References</a:t>
            </a:r>
            <a:endParaRPr lang="en-IN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275E9-D1FF-4A0F-9F92-94377D9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457200">
              <a:lnSpc>
                <a:spcPct val="110000"/>
              </a:lnSpc>
              <a:spcAft>
                <a:spcPts val="600"/>
              </a:spcAft>
            </a:pP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 L. Cao, X. Jiang, Y. Zhao, S. Wang, D. You and X. Xu, "A Survey of Network Attacks on Cyber-Physical Systems," in IEEE Access, vol. 8, pp. 44219-44227, 2020,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10.1109/ACCESS.2020.2977423.</a:t>
            </a:r>
            <a:endParaRPr lang="en-IN" sz="64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10000"/>
              </a:lnSpc>
              <a:spcAft>
                <a:spcPts val="600"/>
              </a:spcAft>
            </a:pPr>
            <a:r>
              <a:rPr lang="en-US" sz="6400" b="1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Yosef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Ashibani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Qusay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H.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Mahmoud,"Cyber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physical systems security: Analysis, challenges and solutions", in Science Direct (ELSEVIER), vol. 68, pp. 81-97, 2017</a:t>
            </a:r>
            <a:endParaRPr lang="en-IN" sz="64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10000"/>
              </a:lnSpc>
              <a:spcAft>
                <a:spcPts val="600"/>
              </a:spcAft>
            </a:pP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 Jean-Paul A.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Yaacoub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Ola Salman, Hassan N.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Noura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Nesrine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Kaaniche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Ali Chehab, Mohamad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Malli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"Cyber-physical systems security: Limitations, issues and future trends", in Science Direct(ELSEVIER), vol. 77, pp. 103201, 2020</a:t>
            </a:r>
            <a:endParaRPr lang="en-IN" sz="64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>
              <a:lnSpc>
                <a:spcPct val="110000"/>
              </a:lnSpc>
              <a:spcAft>
                <a:spcPts val="600"/>
              </a:spcAft>
            </a:pP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Derui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Ding, Qing-Long Han, Yang Xiang,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Xiaohua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Ge, Xian-Ming </a:t>
            </a:r>
            <a:r>
              <a:rPr lang="en-US" sz="6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Zhang,"A</a:t>
            </a:r>
            <a:r>
              <a:rPr lang="en-US" sz="6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survey on security control and attack detection for industrial cyber-physical systems", vol. 275, pp. 1674-1683, 2018</a:t>
            </a:r>
            <a:endParaRPr lang="en-IN" sz="6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0DBBEC7-A537-46BC-A007-0B81FEBB8D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00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0"/>
    </mc:Choice>
    <mc:Fallback>
      <p:transition spd="slow" advTm="3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B6CCE6769DE645949651645DEF3F15" ma:contentTypeVersion="4" ma:contentTypeDescription="Create a new document." ma:contentTypeScope="" ma:versionID="48a8e16355367ce2277fc22f29ca875c">
  <xsd:schema xmlns:xsd="http://www.w3.org/2001/XMLSchema" xmlns:xs="http://www.w3.org/2001/XMLSchema" xmlns:p="http://schemas.microsoft.com/office/2006/metadata/properties" xmlns:ns3="1c80f32a-c53d-4a38-8ac8-c4ac377246c4" targetNamespace="http://schemas.microsoft.com/office/2006/metadata/properties" ma:root="true" ma:fieldsID="d22bf5508b37b1377f275c4b4b29e21a" ns3:_="">
    <xsd:import namespace="1c80f32a-c53d-4a38-8ac8-c4ac377246c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80f32a-c53d-4a38-8ac8-c4ac377246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4FD788-8EED-44F3-A810-1B469F5806D3}">
  <ds:schemaRefs>
    <ds:schemaRef ds:uri="http://schemas.openxmlformats.org/package/2006/metadata/core-properties"/>
    <ds:schemaRef ds:uri="1c80f32a-c53d-4a38-8ac8-c4ac377246c4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24BA0AF-B00D-447D-828F-B1E28CCAE1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9195C3-8942-4CB5-B20F-FFCDA7002B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80f32a-c53d-4a38-8ac8-c4ac377246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749</Words>
  <Application>Microsoft Office PowerPoint</Application>
  <PresentationFormat>Widescreen</PresentationFormat>
  <Paragraphs>35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Meiryo</vt:lpstr>
      <vt:lpstr>Arial</vt:lpstr>
      <vt:lpstr>Corbel</vt:lpstr>
      <vt:lpstr>Times New Roman</vt:lpstr>
      <vt:lpstr>SketchLinesVTI</vt:lpstr>
      <vt:lpstr>Cyber Physical system security</vt:lpstr>
      <vt:lpstr>What are Cyber-Physical Systems?</vt:lpstr>
      <vt:lpstr>Classification of Threats on CPS.</vt:lpstr>
      <vt:lpstr>Classification of Threats on CPS</vt:lpstr>
      <vt:lpstr>Continue Cyber Threats</vt:lpstr>
      <vt:lpstr>Continue Cyber Threats</vt:lpstr>
      <vt:lpstr>Countermeasures against attacks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Physical system security</dc:title>
  <dc:creator>Vikrant Singh</dc:creator>
  <cp:lastModifiedBy>Vikrant Singh</cp:lastModifiedBy>
  <cp:revision>4</cp:revision>
  <dcterms:created xsi:type="dcterms:W3CDTF">2021-11-29T22:25:20Z</dcterms:created>
  <dcterms:modified xsi:type="dcterms:W3CDTF">2021-11-30T23:45:23Z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0x010100AFB6CCE6769DE645949651645DEF3F15</vt:lpwstr>
  </property>
</Properties>
</file>

<file path=docProps/thumbnail.jpeg>
</file>